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265" r:id="rId3"/>
    <p:sldId id="259" r:id="rId4"/>
    <p:sldId id="262" r:id="rId5"/>
    <p:sldId id="263" r:id="rId6"/>
    <p:sldId id="266" r:id="rId7"/>
    <p:sldId id="267" r:id="rId8"/>
    <p:sldId id="268" r:id="rId9"/>
    <p:sldId id="269" r:id="rId10"/>
  </p:sldIdLst>
  <p:sldSz cx="9144000" cy="6858000" type="screen4x3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60F"/>
    <a:srgbClr val="1B416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75" d="100"/>
          <a:sy n="75" d="100"/>
        </p:scale>
        <p:origin x="7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8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2636912"/>
            <a:ext cx="7633072" cy="2880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 flipH="1">
            <a:off x="-12" y="6324601"/>
            <a:ext cx="899603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 flipH="1">
            <a:off x="4680012" y="1396400"/>
            <a:ext cx="4463988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8"/>
          <p:cNvSpPr>
            <a:spLocks noChangeArrowheads="1"/>
          </p:cNvSpPr>
          <p:nvPr userDrawn="1"/>
        </p:nvSpPr>
        <p:spPr bwMode="auto">
          <a:xfrm flipH="1">
            <a:off x="4554245" y="1052737"/>
            <a:ext cx="125766" cy="3893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45623" y="834484"/>
            <a:ext cx="3809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w</a:t>
            </a:r>
            <a:r>
              <a:rPr lang="lt-LT" sz="3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e are open for you   </a:t>
            </a:r>
            <a:endParaRPr lang="en-US" sz="3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33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76056" y="1124744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76056" y="3573016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4594704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620688"/>
            <a:ext cx="9144000" cy="5688632"/>
          </a:xfrm>
          <a:noFill/>
          <a:ln w="25400" cap="rnd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21328" y="631679"/>
            <a:ext cx="9122672" cy="57106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9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323528" y="764704"/>
            <a:ext cx="8496944" cy="4813448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1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23528" y="764704"/>
            <a:ext cx="8496300" cy="48244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0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352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334000"/>
            <a:ext cx="4176464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8"/>
          <p:cNvSpPr>
            <a:spLocks noGrp="1" noChangeAspect="1"/>
          </p:cNvSpPr>
          <p:nvPr>
            <p:ph type="pic" sz="quarter" idx="16"/>
          </p:nvPr>
        </p:nvSpPr>
        <p:spPr>
          <a:xfrm>
            <a:off x="464400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40960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323850" y="765175"/>
            <a:ext cx="4176142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716016" y="764704"/>
            <a:ext cx="4104456" cy="4392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4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836712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836712"/>
            <a:ext cx="4176464" cy="2553424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573016"/>
            <a:ext cx="3753172" cy="2513841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908720"/>
            <a:ext cx="4560892" cy="518457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908720"/>
            <a:ext cx="3753172" cy="2511897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32352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323528" y="3645024"/>
            <a:ext cx="4176464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32352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3"/>
          </p:nvPr>
        </p:nvSpPr>
        <p:spPr>
          <a:xfrm>
            <a:off x="464400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pic" sz="quarter" idx="25"/>
          </p:nvPr>
        </p:nvSpPr>
        <p:spPr>
          <a:xfrm>
            <a:off x="4644008" y="3645024"/>
            <a:ext cx="4176463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6" hasCustomPrompt="1"/>
          </p:nvPr>
        </p:nvSpPr>
        <p:spPr>
          <a:xfrm>
            <a:off x="464400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5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6084168" y="1124744"/>
            <a:ext cx="2755057" cy="324036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23528" y="4495800"/>
            <a:ext cx="8496944" cy="138147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32"/>
          </p:nvPr>
        </p:nvSpPr>
        <p:spPr>
          <a:xfrm>
            <a:off x="320384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3"/>
          </p:nvPr>
        </p:nvSpPr>
        <p:spPr>
          <a:xfrm>
            <a:off x="32352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4139952" y="1124745"/>
            <a:ext cx="4617720" cy="475252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395536" y="4077072"/>
            <a:ext cx="3528392" cy="1828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1124744"/>
            <a:ext cx="3528392" cy="280831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764704"/>
            <a:ext cx="5562600" cy="3635846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764704"/>
            <a:ext cx="2520280" cy="3672408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15816" y="2636912"/>
            <a:ext cx="5472608" cy="432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 flipH="1">
            <a:off x="-12" y="6324601"/>
            <a:ext cx="899603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 flipH="1">
            <a:off x="2734543" y="3140968"/>
            <a:ext cx="640945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Rectangle 28"/>
          <p:cNvSpPr>
            <a:spLocks noChangeArrowheads="1"/>
          </p:cNvSpPr>
          <p:nvPr userDrawn="1"/>
        </p:nvSpPr>
        <p:spPr bwMode="auto">
          <a:xfrm flipH="1">
            <a:off x="2608775" y="2797305"/>
            <a:ext cx="180577" cy="3893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73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3850" y="1124744"/>
            <a:ext cx="8496300" cy="4751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1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899592" y="0"/>
            <a:ext cx="8244407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1"/>
            <a:ext cx="899592" cy="623731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-3463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-1082114" y="5193898"/>
            <a:ext cx="3071700" cy="432048"/>
          </a:xfrm>
        </p:spPr>
        <p:txBody>
          <a:bodyPr vert="vert270" bIns="0"/>
          <a:lstStyle>
            <a:lvl1pPr algn="l">
              <a:def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-13" y="0"/>
            <a:ext cx="899603" cy="1124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91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 flipH="1">
            <a:off x="-11" y="6350767"/>
            <a:ext cx="899603" cy="5072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0"/>
            <a:ext cx="899592" cy="62373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-1082114" y="5193898"/>
            <a:ext cx="3071700" cy="432048"/>
          </a:xfrm>
        </p:spPr>
        <p:txBody>
          <a:bodyPr vert="vert270" bIns="0"/>
          <a:lstStyle>
            <a:lvl1pPr algn="l">
              <a:defRPr lang="en-US" dirty="0"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04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48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139952" y="1124744"/>
            <a:ext cx="4680520" cy="4752528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42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3850" y="1124744"/>
            <a:ext cx="8496300" cy="4751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00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139952" y="1124744"/>
            <a:ext cx="4680520" cy="47525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75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644008" y="1124744"/>
            <a:ext cx="4176464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528" y="1125538"/>
            <a:ext cx="4176464" cy="4751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0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76056" y="1124744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76056" y="3573016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4594704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84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620688"/>
            <a:ext cx="9144000" cy="5688632"/>
          </a:xfrm>
          <a:noFill/>
          <a:ln w="25400" cap="rnd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1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21328" y="631679"/>
            <a:ext cx="9122672" cy="57106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5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323528" y="764704"/>
            <a:ext cx="8496944" cy="4813448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1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23528" y="764704"/>
            <a:ext cx="8496300" cy="48244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352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334000"/>
            <a:ext cx="4176464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8"/>
          <p:cNvSpPr>
            <a:spLocks noGrp="1" noChangeAspect="1"/>
          </p:cNvSpPr>
          <p:nvPr>
            <p:ph type="pic" sz="quarter" idx="16"/>
          </p:nvPr>
        </p:nvSpPr>
        <p:spPr>
          <a:xfrm>
            <a:off x="464400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2871914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40960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323850" y="765175"/>
            <a:ext cx="4176142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716016" y="764704"/>
            <a:ext cx="4104456" cy="4392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2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836712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836712"/>
            <a:ext cx="4176464" cy="2553424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36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899592" y="0"/>
            <a:ext cx="8244407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1"/>
            <a:ext cx="899592" cy="623731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-3463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-1082114" y="5193898"/>
            <a:ext cx="3071700" cy="432048"/>
          </a:xfrm>
        </p:spPr>
        <p:txBody>
          <a:bodyPr vert="vert270" bIns="0"/>
          <a:lstStyle>
            <a:lvl1pPr algn="l">
              <a:def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-13" y="0"/>
            <a:ext cx="899603" cy="1124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7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573016"/>
            <a:ext cx="3753172" cy="2513841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908720"/>
            <a:ext cx="4560892" cy="518457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908720"/>
            <a:ext cx="3753172" cy="2511897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73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6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32352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323528" y="3645024"/>
            <a:ext cx="4176464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32352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3"/>
          </p:nvPr>
        </p:nvSpPr>
        <p:spPr>
          <a:xfrm>
            <a:off x="464400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pic" sz="quarter" idx="25"/>
          </p:nvPr>
        </p:nvSpPr>
        <p:spPr>
          <a:xfrm>
            <a:off x="4644008" y="3645024"/>
            <a:ext cx="4176463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6" hasCustomPrompt="1"/>
          </p:nvPr>
        </p:nvSpPr>
        <p:spPr>
          <a:xfrm>
            <a:off x="464400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9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6084168" y="1124744"/>
            <a:ext cx="2755057" cy="324036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23528" y="4495800"/>
            <a:ext cx="8496944" cy="138147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32"/>
          </p:nvPr>
        </p:nvSpPr>
        <p:spPr>
          <a:xfrm>
            <a:off x="320384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3"/>
          </p:nvPr>
        </p:nvSpPr>
        <p:spPr>
          <a:xfrm>
            <a:off x="32352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11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4139952" y="1124745"/>
            <a:ext cx="4617720" cy="475252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395536" y="4077072"/>
            <a:ext cx="3528392" cy="1828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1124744"/>
            <a:ext cx="3528392" cy="280831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98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764704"/>
            <a:ext cx="5562600" cy="3635846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764704"/>
            <a:ext cx="2520280" cy="3672408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56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 flipH="1">
            <a:off x="-11" y="6350767"/>
            <a:ext cx="899603" cy="5072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0"/>
            <a:ext cx="899592" cy="62373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-1082114" y="5193898"/>
            <a:ext cx="3071700" cy="432048"/>
          </a:xfrm>
        </p:spPr>
        <p:txBody>
          <a:bodyPr vert="vert270" bIns="0"/>
          <a:lstStyle>
            <a:lvl1pPr algn="l">
              <a:defRPr lang="en-US" dirty="0"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63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latin typeface="+mj-lt"/>
              </a:defRPr>
            </a:lvl1pPr>
            <a:extLst/>
          </a:lstStyle>
          <a:p>
            <a:r>
              <a:rPr lang="en-US" dirty="0" smtClean="0"/>
              <a:t>Click  to add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87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139952" y="1124744"/>
            <a:ext cx="4680520" cy="4752528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72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139952" y="1124744"/>
            <a:ext cx="4680520" cy="47525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5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644008" y="1124744"/>
            <a:ext cx="4176464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528" y="1125538"/>
            <a:ext cx="4176464" cy="4751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6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424936" cy="532859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394562" y="99864"/>
            <a:ext cx="4825510" cy="49296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5" r:id="rId2"/>
    <p:sldLayoutId id="2147483686" r:id="rId3"/>
    <p:sldLayoutId id="2147483685" r:id="rId4"/>
    <p:sldLayoutId id="2147483681" r:id="rId5"/>
    <p:sldLayoutId id="2147483682" r:id="rId6"/>
    <p:sldLayoutId id="2147483671" r:id="rId7"/>
    <p:sldLayoutId id="2147483672" r:id="rId8"/>
    <p:sldLayoutId id="2147483687" r:id="rId9"/>
    <p:sldLayoutId id="2147483650" r:id="rId10"/>
    <p:sldLayoutId id="2147483652" r:id="rId11"/>
    <p:sldLayoutId id="2147483684" r:id="rId12"/>
    <p:sldLayoutId id="2147483676" r:id="rId13"/>
    <p:sldLayoutId id="2147483678" r:id="rId14"/>
    <p:sldLayoutId id="2147483654" r:id="rId15"/>
    <p:sldLayoutId id="2147483679" r:id="rId16"/>
    <p:sldLayoutId id="2147483658" r:id="rId17"/>
    <p:sldLayoutId id="2147483659" r:id="rId18"/>
    <p:sldLayoutId id="2147483661" r:id="rId19"/>
    <p:sldLayoutId id="2147483662" r:id="rId20"/>
    <p:sldLayoutId id="2147483663" r:id="rId21"/>
    <p:sldLayoutId id="2147483664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2400" b="1" cap="none" baseline="0">
          <a:solidFill>
            <a:schemeClr val="tx1"/>
          </a:solidFill>
          <a:effectLst/>
          <a:latin typeface="+mj-lt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Font typeface="Wingdings" pitchFamily="2" charset="2"/>
        <a:buNone/>
        <a:defRPr sz="2200">
          <a:solidFill>
            <a:schemeClr val="bg1"/>
          </a:solidFill>
          <a:latin typeface="+mn-lt"/>
          <a:ea typeface="+mn-ea"/>
          <a:cs typeface="Calibri" pitchFamily="34" charset="0"/>
        </a:defRPr>
      </a:lvl1pPr>
      <a:lvl2pPr marL="800100" indent="-3429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Calibri" pitchFamily="34" charset="0"/>
        </a:defRPr>
      </a:lvl2pPr>
      <a:lvl3pPr marL="1257300" indent="-3429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1800">
          <a:solidFill>
            <a:schemeClr val="bg1"/>
          </a:solidFill>
          <a:latin typeface="+mn-lt"/>
          <a:ea typeface="+mn-ea"/>
          <a:cs typeface="Calibri" pitchFamily="34" charset="0"/>
        </a:defRPr>
      </a:lvl3pPr>
      <a:lvl4pPr marL="1600200" indent="-2286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Calibri" pitchFamily="34" charset="0"/>
        </a:defRPr>
      </a:lvl4pPr>
      <a:lvl5pPr marL="2057400" indent="-2286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1400">
          <a:solidFill>
            <a:schemeClr val="bg1"/>
          </a:solidFill>
          <a:latin typeface="+mn-lt"/>
          <a:ea typeface="+mn-ea"/>
          <a:cs typeface="Calibri" pitchFamily="34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424936" cy="532859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394562" y="99864"/>
            <a:ext cx="4825510" cy="49296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54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2400" b="1" cap="none" baseline="0">
          <a:solidFill>
            <a:schemeClr val="tx1"/>
          </a:solidFill>
          <a:effectLst/>
          <a:latin typeface="+mj-lt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Font typeface="Wingdings" pitchFamily="2" charset="2"/>
        <a:buNone/>
        <a:defRPr sz="2200">
          <a:solidFill>
            <a:schemeClr val="bg1"/>
          </a:solidFill>
          <a:latin typeface="+mn-lt"/>
          <a:ea typeface="+mn-ea"/>
          <a:cs typeface="Calibri" pitchFamily="34" charset="0"/>
        </a:defRPr>
      </a:lvl1pPr>
      <a:lvl2pPr marL="800100" indent="-3429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Calibri" pitchFamily="34" charset="0"/>
        </a:defRPr>
      </a:lvl2pPr>
      <a:lvl3pPr marL="1257300" indent="-3429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1800">
          <a:solidFill>
            <a:schemeClr val="bg1"/>
          </a:solidFill>
          <a:latin typeface="+mn-lt"/>
          <a:ea typeface="+mn-ea"/>
          <a:cs typeface="Calibri" pitchFamily="34" charset="0"/>
        </a:defRPr>
      </a:lvl3pPr>
      <a:lvl4pPr marL="1600200" indent="-2286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Calibri" pitchFamily="34" charset="0"/>
        </a:defRPr>
      </a:lvl4pPr>
      <a:lvl5pPr marL="2057400" indent="-228600" algn="l" rtl="0" eaLnBrk="1" latinLnBrk="0" hangingPunct="1">
        <a:spcBef>
          <a:spcPct val="20000"/>
        </a:spcBef>
        <a:buClr>
          <a:srgbClr val="F1A60F"/>
        </a:buClr>
        <a:buFont typeface="Wingdings" pitchFamily="2" charset="2"/>
        <a:buChar char="§"/>
        <a:defRPr sz="1400">
          <a:solidFill>
            <a:schemeClr val="bg1"/>
          </a:solidFill>
          <a:latin typeface="+mn-lt"/>
          <a:ea typeface="+mn-ea"/>
          <a:cs typeface="Calibri" pitchFamily="34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843808" y="2636912"/>
            <a:ext cx="6300192" cy="432048"/>
          </a:xfrm>
        </p:spPr>
        <p:txBody>
          <a:bodyPr>
            <a:noAutofit/>
          </a:bodyPr>
          <a:lstStyle/>
          <a:p>
            <a:r>
              <a:rPr lang="lt-LT" sz="2800" b="1" dirty="0" smtClean="0"/>
              <a:t>MOON </a:t>
            </a:r>
            <a:r>
              <a:rPr lang="en-US" sz="2800" b="1" dirty="0"/>
              <a:t>Chairs </a:t>
            </a:r>
            <a:r>
              <a:rPr lang="en-US" sz="2800" b="1" dirty="0" smtClean="0"/>
              <a:t>System</a:t>
            </a:r>
            <a:endParaRPr lang="lt-LT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8468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2" y="88776"/>
            <a:ext cx="5652120" cy="432048"/>
          </a:xfrm>
        </p:spPr>
        <p:txBody>
          <a:bodyPr/>
          <a:lstStyle/>
          <a:p>
            <a:r>
              <a:rPr lang="lt-LT" dirty="0" smtClean="0"/>
              <a:t>MOON – </a:t>
            </a:r>
            <a:r>
              <a:rPr lang="lt-LT" dirty="0" smtClean="0"/>
              <a:t>Operative</a:t>
            </a:r>
            <a:r>
              <a:rPr lang="en-US" dirty="0" smtClean="0"/>
              <a:t> </a:t>
            </a:r>
            <a:r>
              <a:rPr lang="en-US" dirty="0" smtClean="0"/>
              <a:t>Chairs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SU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683568" y="155434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MOON kėdžių sistema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8610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Task chairs’ characteristics</a:t>
            </a:r>
            <a:r>
              <a:rPr lang="lt-LT" b="1" dirty="0" smtClean="0">
                <a:solidFill>
                  <a:schemeClr val="bg1"/>
                </a:solidFill>
              </a:rPr>
              <a:t>:</a:t>
            </a:r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Chairs’ </a:t>
            </a:r>
            <a:r>
              <a:rPr lang="en-US" dirty="0">
                <a:solidFill>
                  <a:schemeClr val="bg1"/>
                </a:solidFill>
              </a:rPr>
              <a:t>backrest and </a:t>
            </a:r>
            <a:r>
              <a:rPr lang="en-US" dirty="0" smtClean="0">
                <a:solidFill>
                  <a:schemeClr val="bg1"/>
                </a:solidFill>
              </a:rPr>
              <a:t>seat is upholstered with fabric, leather look or genuine leather</a:t>
            </a:r>
            <a:endParaRPr lang="lt-LT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Fabrics</a:t>
            </a:r>
            <a:r>
              <a:rPr lang="lt-LT" dirty="0" smtClean="0">
                <a:solidFill>
                  <a:schemeClr val="bg1"/>
                </a:solidFill>
              </a:rPr>
              <a:t>: </a:t>
            </a:r>
            <a:r>
              <a:rPr lang="lt-LT" dirty="0">
                <a:solidFill>
                  <a:schemeClr val="bg1"/>
                </a:solidFill>
              </a:rPr>
              <a:t>Bondai, Twist, Xtreme plus, </a:t>
            </a:r>
            <a:r>
              <a:rPr lang="lt-LT" dirty="0" smtClean="0">
                <a:solidFill>
                  <a:schemeClr val="bg1"/>
                </a:solidFill>
              </a:rPr>
              <a:t>Velito (</a:t>
            </a:r>
            <a:r>
              <a:rPr lang="en-US" dirty="0" smtClean="0">
                <a:solidFill>
                  <a:schemeClr val="bg1"/>
                </a:solidFill>
              </a:rPr>
              <a:t>New</a:t>
            </a:r>
            <a:r>
              <a:rPr lang="ru-RU" dirty="0" smtClean="0">
                <a:solidFill>
                  <a:schemeClr val="bg1"/>
                </a:solidFill>
              </a:rPr>
              <a:t>!)</a:t>
            </a:r>
            <a:r>
              <a:rPr lang="lt-LT" dirty="0" smtClean="0">
                <a:solidFill>
                  <a:schemeClr val="bg1"/>
                </a:solidFill>
              </a:rPr>
              <a:t>, </a:t>
            </a:r>
            <a:r>
              <a:rPr lang="lt-LT" dirty="0">
                <a:solidFill>
                  <a:schemeClr val="bg1"/>
                </a:solidFill>
              </a:rPr>
              <a:t>DNN, </a:t>
            </a:r>
            <a:r>
              <a:rPr lang="lt-LT" dirty="0" smtClean="0">
                <a:solidFill>
                  <a:schemeClr val="bg1"/>
                </a:solidFill>
              </a:rPr>
              <a:t>RNN</a:t>
            </a:r>
            <a:endParaRPr lang="lt-LT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Tilt for active dynamic seated posture with stop in working position</a:t>
            </a:r>
            <a:endParaRPr lang="lt-LT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Pneumatic regulation of the height</a:t>
            </a:r>
            <a:endParaRPr lang="lt-LT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Base in black plastic or polished </a:t>
            </a:r>
            <a:r>
              <a:rPr lang="en-US" dirty="0" err="1" smtClean="0">
                <a:solidFill>
                  <a:schemeClr val="bg1"/>
                </a:solidFill>
              </a:rPr>
              <a:t>aluminium</a:t>
            </a:r>
            <a:endParaRPr lang="lt-LT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Casters for soft or hard floors (</a:t>
            </a:r>
            <a:r>
              <a:rPr lang="lt-LT" dirty="0" smtClean="0">
                <a:solidFill>
                  <a:schemeClr val="bg1"/>
                </a:solidFill>
              </a:rPr>
              <a:t>ø </a:t>
            </a:r>
            <a:r>
              <a:rPr lang="lt-LT" dirty="0">
                <a:solidFill>
                  <a:schemeClr val="bg1"/>
                </a:solidFill>
              </a:rPr>
              <a:t>65 </a:t>
            </a:r>
            <a:r>
              <a:rPr lang="lt-LT" dirty="0" smtClean="0">
                <a:solidFill>
                  <a:schemeClr val="bg1"/>
                </a:solidFill>
              </a:rPr>
              <a:t>mm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0063" y="345305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SXC020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6176" y="342655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SXC120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t="9313" r="28265" b="8000"/>
          <a:stretch/>
        </p:blipFill>
        <p:spPr>
          <a:xfrm>
            <a:off x="4788024" y="750169"/>
            <a:ext cx="1869219" cy="2676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8000" r="28265" b="8000"/>
          <a:stretch/>
        </p:blipFill>
        <p:spPr>
          <a:xfrm>
            <a:off x="1635140" y="750169"/>
            <a:ext cx="19239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409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776"/>
            <a:ext cx="5652120" cy="432048"/>
          </a:xfrm>
        </p:spPr>
        <p:txBody>
          <a:bodyPr/>
          <a:lstStyle/>
          <a:p>
            <a:pPr algn="ctr"/>
            <a:r>
              <a:rPr lang="lt-LT" dirty="0" smtClean="0"/>
              <a:t>MOON – </a:t>
            </a:r>
            <a:r>
              <a:rPr lang="en-US" dirty="0" smtClean="0"/>
              <a:t>Conference Chairs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467544" y="394755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Conference Chairs’ Characteristics:</a:t>
            </a:r>
            <a:r>
              <a:rPr lang="lt-LT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Chairs’ backrest and seat is upholstered with fabric, leather look or genuine leather</a:t>
            </a:r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Fabric</a:t>
            </a:r>
            <a:r>
              <a:rPr lang="lt-LT" dirty="0" smtClean="0">
                <a:solidFill>
                  <a:schemeClr val="bg1"/>
                </a:solidFill>
              </a:rPr>
              <a:t>s</a:t>
            </a:r>
            <a:r>
              <a:rPr lang="lt-LT" dirty="0">
                <a:solidFill>
                  <a:schemeClr val="bg1"/>
                </a:solidFill>
              </a:rPr>
              <a:t>: Bondai, Twist, Xtreme plus, Velito </a:t>
            </a:r>
            <a:r>
              <a:rPr lang="lt-LT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New</a:t>
            </a:r>
            <a:r>
              <a:rPr lang="ru-RU" dirty="0" smtClean="0">
                <a:solidFill>
                  <a:schemeClr val="bg1"/>
                </a:solidFill>
              </a:rPr>
              <a:t>!)</a:t>
            </a:r>
            <a:r>
              <a:rPr lang="lt-LT" dirty="0">
                <a:solidFill>
                  <a:schemeClr val="bg1"/>
                </a:solidFill>
              </a:rPr>
              <a:t>, DNN, RNN </a:t>
            </a: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Chrome-plated legs</a:t>
            </a: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Stackable (max 5)</a:t>
            </a:r>
            <a:endParaRPr lang="lt-LT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Right – hand folding table (available only on chairs with armrests - </a:t>
            </a:r>
            <a:r>
              <a:rPr lang="lt-LT" dirty="0" smtClean="0">
                <a:solidFill>
                  <a:schemeClr val="bg1"/>
                </a:solidFill>
              </a:rPr>
              <a:t>SXA004)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Gliders which allow linkage of chairs to lines </a:t>
            </a:r>
            <a:r>
              <a:rPr lang="lt-LT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only for model - </a:t>
            </a:r>
            <a:r>
              <a:rPr lang="lt-LT" dirty="0" smtClean="0">
                <a:solidFill>
                  <a:schemeClr val="bg1"/>
                </a:solidFill>
              </a:rPr>
              <a:t>SXA020)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320368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SXA020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318765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SXA000</a:t>
            </a:r>
          </a:p>
        </p:txBody>
      </p:sp>
      <p:pic>
        <p:nvPicPr>
          <p:cNvPr id="10" name="Picture 2" descr="C:\Users\vilmas\Desktop\800x800\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4" y="800178"/>
            <a:ext cx="2478128" cy="24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ilmas\Desktop\800x800\1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91" y="956642"/>
            <a:ext cx="2287765" cy="22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vilmas\Desktop\800x800\14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5943105" y="851954"/>
            <a:ext cx="2438400" cy="2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0232" y="320594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SXA004</a:t>
            </a:r>
          </a:p>
        </p:txBody>
      </p:sp>
    </p:spTree>
    <p:extLst>
      <p:ext uri="{BB962C8B-B14F-4D97-AF65-F5344CB8AC3E}">
        <p14:creationId xmlns:p14="http://schemas.microsoft.com/office/powerpoint/2010/main" val="12298048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" y="116632"/>
            <a:ext cx="5646644" cy="432048"/>
          </a:xfrm>
        </p:spPr>
        <p:txBody>
          <a:bodyPr/>
          <a:lstStyle/>
          <a:p>
            <a:pPr algn="ctr"/>
            <a:r>
              <a:rPr lang="lt-LT" dirty="0" smtClean="0"/>
              <a:t>MOON (Wood) </a:t>
            </a:r>
            <a:r>
              <a:rPr lang="lt-LT" dirty="0"/>
              <a:t>– </a:t>
            </a:r>
            <a:r>
              <a:rPr lang="en-US" dirty="0" smtClean="0"/>
              <a:t>Conference Chairs</a:t>
            </a:r>
            <a:endParaRPr lang="lt-LT" dirty="0"/>
          </a:p>
        </p:txBody>
      </p:sp>
      <p:pic>
        <p:nvPicPr>
          <p:cNvPr id="2051" name="Picture 3" descr="dv5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3" y="757989"/>
            <a:ext cx="1750558" cy="26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51" y="757989"/>
            <a:ext cx="1838295" cy="27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021681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Conference </a:t>
            </a:r>
            <a:r>
              <a:rPr lang="en-US" b="1" dirty="0" smtClean="0">
                <a:solidFill>
                  <a:schemeClr val="bg1"/>
                </a:solidFill>
              </a:rPr>
              <a:t>Chairs’ </a:t>
            </a:r>
            <a:r>
              <a:rPr lang="en-US" b="1" dirty="0">
                <a:solidFill>
                  <a:schemeClr val="bg1"/>
                </a:solidFill>
              </a:rPr>
              <a:t>Characteristics:</a:t>
            </a:r>
            <a:r>
              <a:rPr lang="lt-LT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Available backrest and seat options</a:t>
            </a:r>
            <a:r>
              <a:rPr lang="lt-LT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natural beech or oak veneer</a:t>
            </a:r>
            <a:r>
              <a:rPr lang="lt-LT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black stained beech veneer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or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white laminate</a:t>
            </a:r>
            <a:endParaRPr lang="lt-LT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Chrome-plated legs</a:t>
            </a: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Stackable (max 5)</a:t>
            </a:r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Right – hand folding table (available only on chairs with </a:t>
            </a:r>
            <a:r>
              <a:rPr lang="en-US" dirty="0" smtClean="0">
                <a:solidFill>
                  <a:schemeClr val="bg1"/>
                </a:solidFill>
              </a:rPr>
              <a:t>armrests -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>
                <a:solidFill>
                  <a:schemeClr val="bg1"/>
                </a:solidFill>
              </a:rPr>
              <a:t>SXA104</a:t>
            </a:r>
            <a:r>
              <a:rPr lang="lt-LT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Gliders which allow linkage of chairs to lines </a:t>
            </a:r>
            <a:r>
              <a:rPr lang="lt-LT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only for </a:t>
            </a:r>
            <a:r>
              <a:rPr lang="en-US" dirty="0" smtClean="0">
                <a:solidFill>
                  <a:schemeClr val="bg1"/>
                </a:solidFill>
              </a:rPr>
              <a:t>models 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lt-LT" dirty="0" smtClean="0">
                <a:solidFill>
                  <a:schemeClr val="bg1"/>
                </a:solidFill>
              </a:rPr>
              <a:t>SXA100</a:t>
            </a:r>
            <a:r>
              <a:rPr lang="lt-LT" dirty="0">
                <a:solidFill>
                  <a:schemeClr val="bg1"/>
                </a:solidFill>
              </a:rPr>
              <a:t>, </a:t>
            </a:r>
            <a:r>
              <a:rPr lang="lt-LT" dirty="0" smtClean="0">
                <a:solidFill>
                  <a:schemeClr val="bg1"/>
                </a:solidFill>
              </a:rPr>
              <a:t>SXA104)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98" y="700947"/>
            <a:ext cx="1819208" cy="265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2631" y="350408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SXA120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5936" y="350525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SXA100</a:t>
            </a:r>
            <a:endParaRPr lang="lt-LT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3210" y="353594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SXA104 </a:t>
            </a:r>
          </a:p>
        </p:txBody>
      </p:sp>
    </p:spTree>
    <p:extLst>
      <p:ext uri="{BB962C8B-B14F-4D97-AF65-F5344CB8AC3E}">
        <p14:creationId xmlns:p14="http://schemas.microsoft.com/office/powerpoint/2010/main" val="37467311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MOON</a:t>
            </a:r>
            <a:r>
              <a:rPr lang="en-US" dirty="0" smtClean="0"/>
              <a:t> </a:t>
            </a:r>
            <a:r>
              <a:rPr lang="lt-LT" dirty="0" smtClean="0"/>
              <a:t>– </a:t>
            </a:r>
            <a:r>
              <a:rPr lang="lt-LT" dirty="0" smtClean="0"/>
              <a:t>high</a:t>
            </a:r>
            <a:r>
              <a:rPr lang="en-US" dirty="0" smtClean="0"/>
              <a:t> </a:t>
            </a:r>
            <a:r>
              <a:rPr lang="en-US" dirty="0" smtClean="0"/>
              <a:t>chair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63888" y="980728"/>
            <a:ext cx="5400600" cy="3672408"/>
          </a:xfrm>
        </p:spPr>
        <p:txBody>
          <a:bodyPr>
            <a:noAutofit/>
          </a:bodyPr>
          <a:lstStyle/>
          <a:p>
            <a:r>
              <a:rPr lang="lt-LT" sz="1800" b="1" dirty="0" smtClean="0"/>
              <a:t>High </a:t>
            </a:r>
            <a:r>
              <a:rPr lang="en-US" sz="1800" b="1" dirty="0" smtClean="0"/>
              <a:t>chair</a:t>
            </a:r>
            <a:r>
              <a:rPr lang="lt-LT" sz="1800" b="1" dirty="0" smtClean="0"/>
              <a:t> </a:t>
            </a:r>
            <a:r>
              <a:rPr lang="en-US" sz="1800" b="1" dirty="0" smtClean="0"/>
              <a:t>features</a:t>
            </a:r>
            <a:r>
              <a:rPr lang="lt-LT" sz="1800" b="1" dirty="0" smtClean="0"/>
              <a:t>:</a:t>
            </a:r>
            <a:endParaRPr lang="lt-LT" sz="1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800" dirty="0"/>
              <a:t>Chairs’ backrest and seat are upholstered with fabric, leather look or genuine leather;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Chair </a:t>
            </a:r>
            <a:r>
              <a:rPr lang="en-US" sz="1800" dirty="0"/>
              <a:t>seat and backrest are made from a single piece of pressed </a:t>
            </a:r>
            <a:r>
              <a:rPr lang="en-US" sz="1800" dirty="0" smtClean="0"/>
              <a:t>plywood</a:t>
            </a:r>
            <a:r>
              <a:rPr lang="en-US" sz="1800" dirty="0"/>
              <a:t>;</a:t>
            </a:r>
            <a:endParaRPr lang="lt-LT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800" dirty="0" smtClean="0"/>
              <a:t>Chrome-plated legs</a:t>
            </a:r>
            <a:r>
              <a:rPr lang="en-US" sz="1800" dirty="0" smtClean="0"/>
              <a:t> (16mm diameter)</a:t>
            </a:r>
            <a:r>
              <a:rPr lang="lt-LT" sz="1800" dirty="0" smtClean="0"/>
              <a:t>;</a:t>
            </a: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sz="1800" dirty="0"/>
              <a:t>Stackable (max 5</a:t>
            </a:r>
            <a:r>
              <a:rPr lang="lt-LT" sz="1800" dirty="0" smtClean="0"/>
              <a:t>).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endParaRPr lang="lt-L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t="6688" r="30155" b="2750"/>
          <a:stretch/>
        </p:blipFill>
        <p:spPr>
          <a:xfrm>
            <a:off x="528072" y="1000530"/>
            <a:ext cx="3035816" cy="523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1" r="34880"/>
          <a:stretch/>
        </p:blipFill>
        <p:spPr>
          <a:xfrm>
            <a:off x="7826757" y="4149080"/>
            <a:ext cx="849699" cy="202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 r="33186"/>
          <a:stretch/>
        </p:blipFill>
        <p:spPr>
          <a:xfrm>
            <a:off x="3923928" y="4077072"/>
            <a:ext cx="1008112" cy="2095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r="30933"/>
          <a:stretch/>
        </p:blipFill>
        <p:spPr>
          <a:xfrm>
            <a:off x="5148064" y="4077072"/>
            <a:ext cx="1152128" cy="2095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2990"/>
          <a:stretch/>
        </p:blipFill>
        <p:spPr>
          <a:xfrm>
            <a:off x="6479397" y="4077072"/>
            <a:ext cx="1044931" cy="2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0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010" r="10869" b="5715"/>
          <a:stretch/>
        </p:blipFill>
        <p:spPr>
          <a:xfrm>
            <a:off x="4644008" y="2972401"/>
            <a:ext cx="4104456" cy="333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Technical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16787" r="11764" b="1580"/>
          <a:stretch/>
        </p:blipFill>
        <p:spPr>
          <a:xfrm>
            <a:off x="4283968" y="1275658"/>
            <a:ext cx="1246723" cy="120941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796136" y="1223420"/>
            <a:ext cx="3168352" cy="12601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" pitchFamily="2" charset="2"/>
              <a:buNone/>
              <a:defRPr sz="220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lt-LT" sz="1800" dirty="0" smtClean="0"/>
              <a:t>Fabric</a:t>
            </a:r>
            <a:endParaRPr lang="en-US" sz="1800" dirty="0" smtClean="0"/>
          </a:p>
          <a:p>
            <a:r>
              <a:rPr lang="en-US" sz="1800" kern="0" dirty="0" smtClean="0"/>
              <a:t>Foam (20mm, 50kg/m³)</a:t>
            </a:r>
          </a:p>
          <a:p>
            <a:r>
              <a:rPr lang="en-US" sz="1800" kern="0" dirty="0" smtClean="0"/>
              <a:t>Pressed plywood </a:t>
            </a:r>
            <a:r>
              <a:rPr lang="lt-LT" sz="1800" kern="0" dirty="0" smtClean="0"/>
              <a:t>(1</a:t>
            </a:r>
            <a:r>
              <a:rPr lang="en-US" sz="1800" kern="0" dirty="0" smtClean="0"/>
              <a:t>0</a:t>
            </a:r>
            <a:r>
              <a:rPr lang="lt-LT" sz="1800" kern="0" dirty="0" smtClean="0"/>
              <a:t>mm)</a:t>
            </a:r>
            <a:endParaRPr lang="en-US" sz="1800" kern="0" dirty="0" smtClean="0"/>
          </a:p>
          <a:p>
            <a:r>
              <a:rPr lang="en-US" sz="1800" kern="0" dirty="0" smtClean="0"/>
              <a:t>Foam (5mm, 50kg/m³)</a:t>
            </a:r>
          </a:p>
          <a:p>
            <a:r>
              <a:rPr lang="lt-LT" sz="1800" dirty="0"/>
              <a:t>Fabric</a:t>
            </a:r>
            <a:endParaRPr lang="en-US" sz="1800" dirty="0"/>
          </a:p>
          <a:p>
            <a:endParaRPr lang="en-US" sz="1800" kern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908720"/>
            <a:ext cx="3904673" cy="50606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83968" y="1275658"/>
            <a:ext cx="1246723" cy="120790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4907330" y="2483560"/>
            <a:ext cx="1248846" cy="22415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88024" y="1412776"/>
            <a:ext cx="1072637" cy="14386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32040" y="1736737"/>
            <a:ext cx="928621" cy="3608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076057" y="1960433"/>
            <a:ext cx="774349" cy="10041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5" idx="5"/>
          </p:cNvCxnSpPr>
          <p:nvPr/>
        </p:nvCxnSpPr>
        <p:spPr>
          <a:xfrm flipH="1" flipV="1">
            <a:off x="4918467" y="2050303"/>
            <a:ext cx="931939" cy="37058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40387" y="15213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91574" y="173673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40052" y="19209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57004" y="19888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59404" y="85160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chemeClr val="bg1"/>
                </a:solidFill>
              </a:rPr>
              <a:t>Cut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561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850408" y="2306249"/>
            <a:ext cx="2" cy="186647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850406" y="1985914"/>
            <a:ext cx="2" cy="186647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853973" y="1653767"/>
            <a:ext cx="2" cy="186647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860661" y="1324668"/>
            <a:ext cx="2" cy="186647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850406" y="2644973"/>
            <a:ext cx="2" cy="186647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675470" y="204323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endCxn id="27" idx="5"/>
          </p:cNvCxnSpPr>
          <p:nvPr/>
        </p:nvCxnSpPr>
        <p:spPr>
          <a:xfrm flipH="1" flipV="1">
            <a:off x="4736933" y="2104696"/>
            <a:ext cx="1113473" cy="64036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36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r="28117"/>
          <a:stretch/>
        </p:blipFill>
        <p:spPr>
          <a:xfrm>
            <a:off x="6271784" y="2276872"/>
            <a:ext cx="2363366" cy="3688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r="27009"/>
          <a:stretch/>
        </p:blipFill>
        <p:spPr>
          <a:xfrm>
            <a:off x="455676" y="2276872"/>
            <a:ext cx="2429539" cy="368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 r="28225"/>
          <a:stretch/>
        </p:blipFill>
        <p:spPr>
          <a:xfrm>
            <a:off x="3282571" y="2276873"/>
            <a:ext cx="2382272" cy="36881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88776"/>
            <a:ext cx="3071700" cy="432048"/>
          </a:xfrm>
        </p:spPr>
        <p:txBody>
          <a:bodyPr/>
          <a:lstStyle/>
          <a:p>
            <a:r>
              <a:rPr lang="lt-LT" dirty="0" smtClean="0"/>
              <a:t>MOON</a:t>
            </a:r>
            <a:r>
              <a:rPr lang="en-US" dirty="0" smtClean="0"/>
              <a:t> </a:t>
            </a:r>
            <a:r>
              <a:rPr lang="lt-LT" dirty="0" smtClean="0"/>
              <a:t>– </a:t>
            </a:r>
            <a:r>
              <a:rPr lang="lt-LT" dirty="0" smtClean="0"/>
              <a:t>high chair (wood)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5676" y="908720"/>
            <a:ext cx="8688324" cy="1440160"/>
          </a:xfrm>
        </p:spPr>
        <p:txBody>
          <a:bodyPr>
            <a:noAutofit/>
          </a:bodyPr>
          <a:lstStyle/>
          <a:p>
            <a:r>
              <a:rPr lang="lt-LT" sz="1800" b="1" dirty="0"/>
              <a:t>High </a:t>
            </a:r>
            <a:r>
              <a:rPr lang="en-US" sz="1800" b="1" dirty="0"/>
              <a:t>chair</a:t>
            </a:r>
            <a:r>
              <a:rPr lang="lt-LT" sz="1800" b="1" dirty="0"/>
              <a:t> </a:t>
            </a:r>
            <a:r>
              <a:rPr lang="en-US" sz="1800" b="1" dirty="0"/>
              <a:t>features</a:t>
            </a:r>
            <a:r>
              <a:rPr lang="lt-LT" sz="1800" b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Chairs’ shell - backrest and seat - made of veneer: Beech / </a:t>
            </a:r>
            <a:r>
              <a:rPr lang="en-US" sz="1800" dirty="0" smtClean="0"/>
              <a:t>Oak</a:t>
            </a:r>
            <a:r>
              <a:rPr lang="lt-LT" sz="1800" dirty="0" smtClean="0"/>
              <a:t> </a:t>
            </a:r>
            <a:r>
              <a:rPr lang="en-US" sz="1800" dirty="0" smtClean="0"/>
              <a:t>/ </a:t>
            </a:r>
            <a:r>
              <a:rPr lang="en-US" sz="1800" dirty="0"/>
              <a:t>White matt birch laminated / Beech stained black;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Chrome-plated steel legs and frame;</a:t>
            </a:r>
            <a:endParaRPr lang="lt-LT" sz="1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413287" y="590916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SXA500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5909161"/>
            <a:ext cx="392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W=525, </a:t>
            </a:r>
            <a:r>
              <a:rPr lang="lt-LT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D=420</a:t>
            </a:r>
            <a:r>
              <a:rPr lang="lt-LT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H=940</a:t>
            </a:r>
            <a:r>
              <a:rPr lang="lt-LT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SH=730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727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MOON</a:t>
            </a:r>
            <a:r>
              <a:rPr lang="en-US" dirty="0"/>
              <a:t> </a:t>
            </a:r>
            <a:r>
              <a:rPr lang="en-US" dirty="0"/>
              <a:t>textures and supplements</a:t>
            </a: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6372200" y="98698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</a:t>
            </a:r>
            <a:r>
              <a:rPr lang="en-US" b="1" dirty="0" err="1" smtClean="0"/>
              <a:t>upplements</a:t>
            </a:r>
            <a:r>
              <a:rPr lang="en-US" b="1" dirty="0" smtClean="0"/>
              <a:t> </a:t>
            </a:r>
            <a:r>
              <a:rPr lang="lt-LT" b="1" dirty="0" smtClean="0"/>
              <a:t>:</a:t>
            </a:r>
            <a:endParaRPr lang="lt-LT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7" y="1404815"/>
            <a:ext cx="1656184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:\_NFC_KĖDŽIŲ MARKETINGAS\NAUJI PRODUKTAI_PAULĖS\Moon kede\medzio dangos\Z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71" y="1404814"/>
            <a:ext cx="1656186" cy="8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J:\_NFC_KĖDŽIŲ MARKETINGAS\NAUJI PRODUKTAI_PAULĖS\Moon kede\medzio dangos\Z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4" y="3227950"/>
            <a:ext cx="1656186" cy="8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J:\_NFC_KĖDŽIŲ MARKETINGAS\NAUJI PRODUKTAI_PAULĖS\Moon kede\medzio dangos\Z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83" y="1404814"/>
            <a:ext cx="1661123" cy="8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1681" y="986986"/>
            <a:ext cx="108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Veneer</a:t>
            </a:r>
            <a:r>
              <a:rPr lang="lt-LT" b="1" dirty="0" smtClean="0"/>
              <a:t>: </a:t>
            </a:r>
            <a:endParaRPr lang="lt-LT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25" y="2987676"/>
            <a:ext cx="1642177" cy="10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04815"/>
            <a:ext cx="1652386" cy="82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7380" y="2263083"/>
            <a:ext cx="140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Z1-</a:t>
            </a:r>
            <a:r>
              <a:rPr lang="en-US" b="1" dirty="0" smtClean="0"/>
              <a:t> </a:t>
            </a:r>
            <a:r>
              <a:rPr lang="en-US" dirty="0"/>
              <a:t>beech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2294272" y="2236860"/>
            <a:ext cx="163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Z2 </a:t>
            </a:r>
            <a:r>
              <a:rPr lang="en-US" b="1" dirty="0" smtClean="0"/>
              <a:t>- </a:t>
            </a:r>
            <a:r>
              <a:rPr lang="en-US" dirty="0"/>
              <a:t>oak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466495" y="404764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Z3</a:t>
            </a:r>
            <a:r>
              <a:rPr lang="lt-LT" dirty="0" smtClean="0"/>
              <a:t> – </a:t>
            </a:r>
            <a:r>
              <a:rPr lang="en-US" dirty="0"/>
              <a:t>white laminate</a:t>
            </a:r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4087828" y="2221276"/>
            <a:ext cx="185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Z4</a:t>
            </a:r>
            <a:r>
              <a:rPr lang="lt-LT" dirty="0" smtClean="0"/>
              <a:t> – </a:t>
            </a:r>
            <a:r>
              <a:rPr lang="en-US" dirty="0"/>
              <a:t>black stained beech</a:t>
            </a:r>
            <a:endParaRPr lang="lt-LT" dirty="0"/>
          </a:p>
        </p:txBody>
      </p:sp>
      <p:sp>
        <p:nvSpPr>
          <p:cNvPr id="17" name="Rectangle 16"/>
          <p:cNvSpPr/>
          <p:nvPr/>
        </p:nvSpPr>
        <p:spPr>
          <a:xfrm>
            <a:off x="6446917" y="406778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ZXZ002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19973" y="222127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Z</a:t>
            </a:r>
            <a:r>
              <a:rPr lang="en-US" dirty="0" smtClean="0"/>
              <a:t>U</a:t>
            </a:r>
            <a:r>
              <a:rPr lang="lt-LT" dirty="0" smtClean="0"/>
              <a:t>Z00</a:t>
            </a:r>
            <a:r>
              <a:rPr lang="en-US" dirty="0" smtClean="0"/>
              <a:t>2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466495" y="4759984"/>
            <a:ext cx="44680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/>
              <a:t>Fabric</a:t>
            </a:r>
            <a:r>
              <a:rPr lang="lt-LT" b="1" dirty="0" smtClean="0"/>
              <a:t>: </a:t>
            </a:r>
            <a:r>
              <a:rPr lang="en-US" dirty="0" smtClean="0"/>
              <a:t>Twist</a:t>
            </a:r>
            <a:r>
              <a:rPr lang="lt-LT" dirty="0" smtClean="0"/>
              <a:t>, </a:t>
            </a:r>
            <a:r>
              <a:rPr lang="en-US" dirty="0" err="1" smtClean="0"/>
              <a:t>Bondai</a:t>
            </a:r>
            <a:r>
              <a:rPr lang="lt-LT" dirty="0" smtClean="0"/>
              <a:t>, </a:t>
            </a:r>
            <a:r>
              <a:rPr lang="en-US" dirty="0" err="1"/>
              <a:t>Xtreme</a:t>
            </a:r>
            <a:r>
              <a:rPr lang="en-US" dirty="0"/>
              <a:t> </a:t>
            </a:r>
            <a:r>
              <a:rPr lang="en-US" dirty="0" smtClean="0"/>
              <a:t>Plus</a:t>
            </a:r>
            <a:r>
              <a:rPr lang="lt-LT" dirty="0" smtClean="0"/>
              <a:t>, </a:t>
            </a:r>
            <a:r>
              <a:rPr lang="en-US" dirty="0" smtClean="0"/>
              <a:t>V</a:t>
            </a:r>
            <a:r>
              <a:rPr lang="lt-LT" dirty="0" smtClean="0"/>
              <a:t>elito</a:t>
            </a:r>
          </a:p>
          <a:p>
            <a:endParaRPr lang="lt-LT" dirty="0" smtClean="0"/>
          </a:p>
          <a:p>
            <a:r>
              <a:rPr lang="en-US" b="1" dirty="0" err="1" smtClean="0"/>
              <a:t>Natūral</a:t>
            </a:r>
            <a:r>
              <a:rPr lang="en-US" b="1" dirty="0" smtClean="0"/>
              <a:t> </a:t>
            </a:r>
            <a:r>
              <a:rPr lang="lt-LT" b="1" dirty="0" smtClean="0"/>
              <a:t>leather:</a:t>
            </a:r>
            <a:r>
              <a:rPr lang="en-US" b="1" dirty="0" smtClean="0"/>
              <a:t> </a:t>
            </a:r>
            <a:r>
              <a:rPr lang="en-US" dirty="0" smtClean="0"/>
              <a:t>DNN</a:t>
            </a:r>
            <a:endParaRPr lang="lt-LT" dirty="0" smtClean="0"/>
          </a:p>
          <a:p>
            <a:endParaRPr lang="lt-LT" dirty="0" smtClean="0"/>
          </a:p>
          <a:p>
            <a:r>
              <a:rPr lang="lt-LT" b="1" dirty="0" smtClean="0"/>
              <a:t>Leather look: </a:t>
            </a:r>
            <a:r>
              <a:rPr lang="lt-LT" dirty="0"/>
              <a:t>RNN</a:t>
            </a:r>
            <a:endParaRPr lang="lt-LT" dirty="0"/>
          </a:p>
        </p:txBody>
      </p:sp>
      <p:sp>
        <p:nvSpPr>
          <p:cNvPr id="20" name="Rectangle 19"/>
          <p:cNvSpPr/>
          <p:nvPr/>
        </p:nvSpPr>
        <p:spPr>
          <a:xfrm>
            <a:off x="482078" y="280443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/>
              <a:t>Laminate</a:t>
            </a:r>
            <a:r>
              <a:rPr lang="lt-LT" b="1" dirty="0" smtClean="0"/>
              <a:t>: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17114063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412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Classic Photo Album</vt:lpstr>
      <vt:lpstr>1_Classic Photo Album</vt:lpstr>
      <vt:lpstr>PowerPoint Presentation</vt:lpstr>
      <vt:lpstr>MOON – Operative Chairs</vt:lpstr>
      <vt:lpstr>MOON – Conference Chairs</vt:lpstr>
      <vt:lpstr>MOON (Wood) – Conference Chairs</vt:lpstr>
      <vt:lpstr>MOON – high chair</vt:lpstr>
      <vt:lpstr>Technical information</vt:lpstr>
      <vt:lpstr>MOON – high chair (wood)</vt:lpstr>
      <vt:lpstr>MOON textures and supplements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2013-02-06T07:56:09Z</dcterms:created>
  <dcterms:modified xsi:type="dcterms:W3CDTF">2015-07-24T13:14:50Z</dcterms:modified>
</cp:coreProperties>
</file>