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8" r:id="rId2"/>
    <p:sldId id="339" r:id="rId3"/>
    <p:sldId id="337" r:id="rId4"/>
    <p:sldId id="336" r:id="rId5"/>
    <p:sldId id="335" r:id="rId6"/>
    <p:sldId id="344" r:id="rId7"/>
    <p:sldId id="341" r:id="rId8"/>
    <p:sldId id="342" r:id="rId9"/>
    <p:sldId id="343" r:id="rId10"/>
    <p:sldId id="340" r:id="rId1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29"/>
    <a:srgbClr val="500019"/>
    <a:srgbClr val="460016"/>
    <a:srgbClr val="BBD050"/>
    <a:srgbClr val="ABD050"/>
    <a:srgbClr val="EEB500"/>
    <a:srgbClr val="A1B7DB"/>
    <a:srgbClr val="8EAECC"/>
    <a:srgbClr val="8CB3CE"/>
    <a:srgbClr val="878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79" autoAdjust="0"/>
  </p:normalViewPr>
  <p:slideViewPr>
    <p:cSldViewPr>
      <p:cViewPr varScale="1">
        <p:scale>
          <a:sx n="110" d="100"/>
          <a:sy n="110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8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39752" y="2636912"/>
            <a:ext cx="5472608" cy="432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 flipH="1">
            <a:off x="-12" y="6324601"/>
            <a:ext cx="899603" cy="533400"/>
          </a:xfrm>
          <a:prstGeom prst="rect">
            <a:avLst/>
          </a:prstGeom>
          <a:solidFill>
            <a:srgbClr val="500019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33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76056" y="1124744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76056" y="3573016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4594704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620688"/>
            <a:ext cx="9144000" cy="5688632"/>
          </a:xfrm>
          <a:noFill/>
          <a:ln w="25400" cap="rnd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21328" y="631679"/>
            <a:ext cx="9122672" cy="571062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00296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323528" y="764704"/>
            <a:ext cx="8496944" cy="4813448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969152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23528" y="764704"/>
            <a:ext cx="8496300" cy="482441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01701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352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334000"/>
            <a:ext cx="4176464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8"/>
          <p:cNvSpPr>
            <a:spLocks noGrp="1" noChangeAspect="1"/>
          </p:cNvSpPr>
          <p:nvPr>
            <p:ph type="pic" sz="quarter" idx="16"/>
          </p:nvPr>
        </p:nvSpPr>
        <p:spPr>
          <a:xfrm>
            <a:off x="464400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40960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323850" y="765175"/>
            <a:ext cx="4176142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716016" y="764704"/>
            <a:ext cx="4104456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87764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836712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836712"/>
            <a:ext cx="4176464" cy="2553424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573016"/>
            <a:ext cx="3753172" cy="2513841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908720"/>
            <a:ext cx="4560892" cy="518457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908720"/>
            <a:ext cx="3753172" cy="2511897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32352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323528" y="3645024"/>
            <a:ext cx="4176464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32352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3"/>
          </p:nvPr>
        </p:nvSpPr>
        <p:spPr>
          <a:xfrm>
            <a:off x="464400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pic" sz="quarter" idx="25"/>
          </p:nvPr>
        </p:nvSpPr>
        <p:spPr>
          <a:xfrm>
            <a:off x="4644008" y="3645024"/>
            <a:ext cx="4176463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6" hasCustomPrompt="1"/>
          </p:nvPr>
        </p:nvSpPr>
        <p:spPr>
          <a:xfrm>
            <a:off x="464400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46BABA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53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6084168" y="1124744"/>
            <a:ext cx="2755057" cy="324036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23528" y="4495800"/>
            <a:ext cx="8496944" cy="138147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pic" sz="quarter" idx="32"/>
          </p:nvPr>
        </p:nvSpPr>
        <p:spPr>
          <a:xfrm>
            <a:off x="320384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3"/>
          </p:nvPr>
        </p:nvSpPr>
        <p:spPr>
          <a:xfrm>
            <a:off x="32352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4139952" y="1124745"/>
            <a:ext cx="4617720" cy="475252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395536" y="4077072"/>
            <a:ext cx="3528392" cy="1828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1124744"/>
            <a:ext cx="3528392" cy="280831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764704"/>
            <a:ext cx="5562600" cy="3635846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764704"/>
            <a:ext cx="2520280" cy="3672408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46BABA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3850" y="1124744"/>
            <a:ext cx="8496300" cy="4751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00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899592" y="0"/>
            <a:ext cx="8244407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1"/>
            <a:ext cx="899592" cy="623731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-3463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-1082114" y="5193898"/>
            <a:ext cx="3071700" cy="432048"/>
          </a:xfrm>
        </p:spPr>
        <p:txBody>
          <a:bodyPr vert="vert270" bIns="0"/>
          <a:lstStyle>
            <a:lvl1pPr algn="l">
              <a:def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-13" y="0"/>
            <a:ext cx="899603" cy="1124744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7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 flipH="1">
            <a:off x="-11" y="6350767"/>
            <a:ext cx="899603" cy="507233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0"/>
            <a:ext cx="899592" cy="62373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632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5648795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500019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139952" y="1124744"/>
            <a:ext cx="4680520" cy="4752528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927262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139952" y="1124744"/>
            <a:ext cx="4680520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84059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644008" y="1124744"/>
            <a:ext cx="4176464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528" y="1125538"/>
            <a:ext cx="4176464" cy="47513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248162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424936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394562" y="99864"/>
            <a:ext cx="4825510" cy="49296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5" r:id="rId2"/>
    <p:sldLayoutId id="2147483686" r:id="rId3"/>
    <p:sldLayoutId id="2147483685" r:id="rId4"/>
    <p:sldLayoutId id="2147483681" r:id="rId5"/>
    <p:sldLayoutId id="2147483682" r:id="rId6"/>
    <p:sldLayoutId id="2147483671" r:id="rId7"/>
    <p:sldLayoutId id="2147483672" r:id="rId8"/>
    <p:sldLayoutId id="2147483687" r:id="rId9"/>
    <p:sldLayoutId id="2147483650" r:id="rId10"/>
    <p:sldLayoutId id="2147483652" r:id="rId11"/>
    <p:sldLayoutId id="2147483684" r:id="rId12"/>
    <p:sldLayoutId id="2147483676" r:id="rId13"/>
    <p:sldLayoutId id="2147483678" r:id="rId14"/>
    <p:sldLayoutId id="2147483654" r:id="rId15"/>
    <p:sldLayoutId id="2147483679" r:id="rId16"/>
    <p:sldLayoutId id="2147483658" r:id="rId17"/>
    <p:sldLayoutId id="2147483659" r:id="rId18"/>
    <p:sldLayoutId id="2147483661" r:id="rId19"/>
    <p:sldLayoutId id="2147483662" r:id="rId20"/>
    <p:sldLayoutId id="2147483663" r:id="rId21"/>
    <p:sldLayoutId id="2147483664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2400" b="1" cap="none" baseline="0">
          <a:solidFill>
            <a:schemeClr val="tx1"/>
          </a:solidFill>
          <a:effectLst/>
          <a:latin typeface="+mj-lt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Font typeface="Wingdings" pitchFamily="2" charset="2"/>
        <a:buNone/>
        <a:defRPr sz="2200">
          <a:solidFill>
            <a:schemeClr val="bg1"/>
          </a:solidFill>
          <a:latin typeface="+mn-lt"/>
          <a:ea typeface="+mn-ea"/>
          <a:cs typeface="Calibri" pitchFamily="34" charset="0"/>
        </a:defRPr>
      </a:lvl1pPr>
      <a:lvl2pPr marL="800100" indent="-3429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Calibri" pitchFamily="34" charset="0"/>
        </a:defRPr>
      </a:lvl2pPr>
      <a:lvl3pPr marL="1257300" indent="-3429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800">
          <a:solidFill>
            <a:schemeClr val="bg1"/>
          </a:solidFill>
          <a:latin typeface="+mn-lt"/>
          <a:ea typeface="+mn-ea"/>
          <a:cs typeface="Calibri" pitchFamily="34" charset="0"/>
        </a:defRPr>
      </a:lvl3pPr>
      <a:lvl4pPr marL="1600200" indent="-2286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Calibri" pitchFamily="34" charset="0"/>
        </a:defRPr>
      </a:lvl4pPr>
      <a:lvl5pPr marL="2057400" indent="-2286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400">
          <a:solidFill>
            <a:schemeClr val="bg1"/>
          </a:solidFill>
          <a:latin typeface="+mn-lt"/>
          <a:ea typeface="+mn-ea"/>
          <a:cs typeface="Calibri" pitchFamily="34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/>
        </p:nvSpPr>
        <p:spPr>
          <a:xfrm>
            <a:off x="1619672" y="2348880"/>
            <a:ext cx="8352928" cy="10801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b="1" kern="0" dirty="0"/>
              <a:t>EVA.II</a:t>
            </a:r>
            <a:endParaRPr lang="lt-LT" sz="3600" b="1" kern="0" dirty="0"/>
          </a:p>
          <a:p>
            <a:r>
              <a:rPr lang="en-US" sz="2400" kern="0" dirty="0"/>
              <a:t>CHAIR SYSTEM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4622837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51520" y="88776"/>
            <a:ext cx="3071700" cy="432048"/>
          </a:xfrm>
        </p:spPr>
        <p:txBody>
          <a:bodyPr/>
          <a:lstStyle/>
          <a:p>
            <a:r>
              <a:rPr lang="lt-LT" sz="2000" dirty="0"/>
              <a:t>Mechanisms and their control</a:t>
            </a:r>
            <a:endParaRPr lang="en-US" sz="2000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656128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lt-LT" sz="1600" b="1" dirty="0">
                <a:solidFill>
                  <a:schemeClr val="bg1"/>
                </a:solidFill>
              </a:rPr>
              <a:t>Epron Plus Synchro mechanism (tension adjustment with a side lever)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90872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lt-LT" sz="1600" b="1" dirty="0">
                <a:solidFill>
                  <a:schemeClr val="bg1"/>
                </a:solidFill>
              </a:rPr>
              <a:t>Epron Synchro mechanism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rgbClr val="600029"/>
              </a:buClr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4" t="22760" r="47828" b="19432"/>
          <a:stretch/>
        </p:blipFill>
        <p:spPr>
          <a:xfrm>
            <a:off x="395536" y="4149080"/>
            <a:ext cx="2466480" cy="2160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6" t="50071" b="8961"/>
          <a:stretch/>
        </p:blipFill>
        <p:spPr>
          <a:xfrm>
            <a:off x="6605377" y="4393186"/>
            <a:ext cx="2454382" cy="1700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6" t="20483" r="4399" b="49929"/>
          <a:stretch/>
        </p:blipFill>
        <p:spPr>
          <a:xfrm>
            <a:off x="4805499" y="4572305"/>
            <a:ext cx="1926741" cy="1227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7736" r="72837" b="16261"/>
          <a:stretch/>
        </p:blipFill>
        <p:spPr>
          <a:xfrm>
            <a:off x="336032" y="1346255"/>
            <a:ext cx="2808313" cy="27147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5" t="17969" r="21251" b="16124"/>
          <a:stretch/>
        </p:blipFill>
        <p:spPr>
          <a:xfrm>
            <a:off x="4932039" y="1340768"/>
            <a:ext cx="2808313" cy="27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00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397094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600" dirty="0">
                <a:solidFill>
                  <a:schemeClr val="bg1"/>
                </a:solidFill>
              </a:rPr>
              <a:t>This slashing and elegant design chair perfectly integrates into modern office environment.</a:t>
            </a:r>
            <a:endParaRPr lang="lt-LT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lt-LT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lt-LT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EVA.II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system includes executive and operative chairs</a:t>
            </a:r>
            <a:r>
              <a:rPr lang="lt-LT" altLang="en-US" sz="1600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en-US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lt-LT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85807"/>
            <a:ext cx="3071700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kern="0" dirty="0"/>
              <a:t>Chair system</a:t>
            </a:r>
            <a:endParaRPr lang="lt-LT" sz="20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6"/>
          <a:stretch/>
        </p:blipFill>
        <p:spPr>
          <a:xfrm flipH="1">
            <a:off x="5724128" y="692696"/>
            <a:ext cx="3419872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994" y="703436"/>
            <a:ext cx="2565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i="1" dirty="0">
                <a:solidFill>
                  <a:schemeClr val="tx1">
                    <a:lumMod val="50000"/>
                  </a:schemeClr>
                </a:solidFill>
              </a:rPr>
              <a:t>Elegance and practicality</a:t>
            </a:r>
            <a:endParaRPr lang="lt-LT" altLang="en-US" sz="1600" i="1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lt-LT" sz="1200" i="1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esign</a:t>
            </a:r>
            <a:r>
              <a:rPr lang="lt-LT" sz="1200" i="1" dirty="0">
                <a:solidFill>
                  <a:schemeClr val="tx1">
                    <a:lumMod val="50000"/>
                  </a:schemeClr>
                </a:solidFill>
              </a:rPr>
              <a:t> – Marc Ayache</a:t>
            </a:r>
            <a:endParaRPr lang="en-US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t="7299" r="31828" b="5101"/>
          <a:stretch/>
        </p:blipFill>
        <p:spPr>
          <a:xfrm>
            <a:off x="360803" y="3383414"/>
            <a:ext cx="1630815" cy="2795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t="6688" r="29210" b="6688"/>
          <a:stretch/>
        </p:blipFill>
        <p:spPr>
          <a:xfrm>
            <a:off x="2563863" y="3717058"/>
            <a:ext cx="1662729" cy="24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086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071700" cy="432048"/>
          </a:xfrm>
        </p:spPr>
        <p:txBody>
          <a:bodyPr/>
          <a:lstStyle/>
          <a:p>
            <a:r>
              <a:rPr lang="lt-LT" sz="2000" dirty="0"/>
              <a:t>Operative chair</a:t>
            </a:r>
            <a:endParaRPr lang="en-US" sz="2000" dirty="0"/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55375" y="764705"/>
            <a:ext cx="0" cy="4574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9019" y="1196752"/>
            <a:ext cx="5293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Seat upholstered with leather or fabric. The back is made of mesh;</a:t>
            </a:r>
          </a:p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Adjustable lumbar support</a:t>
            </a:r>
            <a:r>
              <a:rPr lang="lt-LT" sz="1600" dirty="0">
                <a:solidFill>
                  <a:schemeClr val="bg1"/>
                </a:solidFill>
              </a:rPr>
              <a:t> (optional);</a:t>
            </a:r>
          </a:p>
          <a:p>
            <a:pPr marL="285750" indent="-285750" algn="just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The chair available with fixed, height adjustable armrests or without them;</a:t>
            </a:r>
          </a:p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2 types of </a:t>
            </a:r>
            <a:r>
              <a:rPr lang="en-US" sz="1600" dirty="0" err="1">
                <a:solidFill>
                  <a:schemeClr val="bg1"/>
                </a:solidFill>
              </a:rPr>
              <a:t>synchro</a:t>
            </a:r>
            <a:r>
              <a:rPr lang="en-US" sz="1600" dirty="0">
                <a:solidFill>
                  <a:schemeClr val="bg1"/>
                </a:solidFill>
              </a:rPr>
              <a:t> m</a:t>
            </a:r>
            <a:r>
              <a:rPr lang="lt-LT" sz="1600" dirty="0">
                <a:solidFill>
                  <a:schemeClr val="bg1"/>
                </a:solidFill>
              </a:rPr>
              <a:t>echanisms;</a:t>
            </a:r>
          </a:p>
          <a:p>
            <a:pPr marL="285750" indent="-285750" algn="just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Plastic or aluminum base</a:t>
            </a:r>
            <a:r>
              <a:rPr lang="lt-LT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chemeClr val="bg1"/>
                </a:solidFill>
              </a:rPr>
              <a:t>65 mm castors (plastic or covered with rubber).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542" t="25881" r="36062" b="32062"/>
          <a:stretch/>
        </p:blipFill>
        <p:spPr>
          <a:xfrm>
            <a:off x="467544" y="4005064"/>
            <a:ext cx="3090804" cy="2232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t="4064" r="29210" b="2750"/>
          <a:stretch/>
        </p:blipFill>
        <p:spPr>
          <a:xfrm>
            <a:off x="5813875" y="1484784"/>
            <a:ext cx="2615308" cy="4528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4064" r="29210" b="2750"/>
          <a:stretch/>
        </p:blipFill>
        <p:spPr>
          <a:xfrm>
            <a:off x="7824332" y="908720"/>
            <a:ext cx="1087423" cy="18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506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071700" cy="432048"/>
          </a:xfrm>
        </p:spPr>
        <p:txBody>
          <a:bodyPr/>
          <a:lstStyle/>
          <a:p>
            <a:r>
              <a:rPr lang="en-US" sz="2000" dirty="0"/>
              <a:t>Executive chair</a:t>
            </a:r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55375" y="764705"/>
            <a:ext cx="0" cy="4574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9019" y="1150873"/>
            <a:ext cx="5293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500019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</a:rPr>
              <a:t>Headrest </a:t>
            </a:r>
            <a:r>
              <a:rPr lang="en-US" sz="1600" dirty="0">
                <a:solidFill>
                  <a:schemeClr val="bg1"/>
                </a:solidFill>
              </a:rPr>
              <a:t>covered with a soft polyurethane</a:t>
            </a:r>
            <a:r>
              <a:rPr lang="pt-BR" sz="16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Seat upholstered with leather or fabric. The back is made of mesh;</a:t>
            </a:r>
            <a:endParaRPr lang="lt-LT" sz="16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Adjustable lumbar support</a:t>
            </a:r>
            <a:r>
              <a:rPr lang="lt-LT" sz="1600" dirty="0">
                <a:solidFill>
                  <a:schemeClr val="bg1"/>
                </a:solidFill>
              </a:rPr>
              <a:t> (optional);</a:t>
            </a:r>
          </a:p>
          <a:p>
            <a:pPr marL="285750" indent="-285750" algn="just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The chair available with fixed, height adjustable armrests or without them;</a:t>
            </a:r>
          </a:p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2 types of </a:t>
            </a:r>
            <a:r>
              <a:rPr lang="en-US" sz="1600" dirty="0" err="1">
                <a:solidFill>
                  <a:schemeClr val="bg1"/>
                </a:solidFill>
              </a:rPr>
              <a:t>synchro</a:t>
            </a:r>
            <a:r>
              <a:rPr lang="en-US" sz="1600" dirty="0">
                <a:solidFill>
                  <a:schemeClr val="bg1"/>
                </a:solidFill>
              </a:rPr>
              <a:t> m</a:t>
            </a:r>
            <a:r>
              <a:rPr lang="lt-LT" sz="1600" dirty="0">
                <a:solidFill>
                  <a:schemeClr val="bg1"/>
                </a:solidFill>
              </a:rPr>
              <a:t>echanisms;</a:t>
            </a:r>
          </a:p>
          <a:p>
            <a:pPr marL="285750" indent="-285750" algn="just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Plastic </a:t>
            </a:r>
            <a:r>
              <a:rPr lang="lt-LT" sz="1600" dirty="0">
                <a:solidFill>
                  <a:schemeClr val="bg1"/>
                </a:solidFill>
              </a:rPr>
              <a:t>or aluminum base</a:t>
            </a:r>
            <a:r>
              <a:rPr lang="en-US" sz="16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Clr>
                <a:srgbClr val="600029"/>
              </a:buClr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chemeClr val="bg1"/>
                </a:solidFill>
              </a:rPr>
              <a:t>65 mm castors (plastic or covered with rubber).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606" t="24518" r="38103" b="28836"/>
          <a:stretch/>
        </p:blipFill>
        <p:spPr>
          <a:xfrm>
            <a:off x="539551" y="3488484"/>
            <a:ext cx="3240361" cy="2676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6048" r="31565" b="5858"/>
          <a:stretch/>
        </p:blipFill>
        <p:spPr>
          <a:xfrm>
            <a:off x="5868144" y="1124744"/>
            <a:ext cx="2952328" cy="48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974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44624"/>
            <a:ext cx="4536504" cy="531912"/>
          </a:xfrm>
        </p:spPr>
        <p:txBody>
          <a:bodyPr/>
          <a:lstStyle/>
          <a:p>
            <a:r>
              <a:rPr lang="en-US" sz="2000" dirty="0"/>
              <a:t>Executive chair</a:t>
            </a:r>
            <a:r>
              <a:rPr lang="lt-LT" sz="2000" dirty="0"/>
              <a:t> spectrum</a:t>
            </a:r>
            <a:endParaRPr lang="en-US" sz="20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1140" y="5857275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SID330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61380" y="5857527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SID430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7953" y="5857275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SID630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80313" y="5857527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SID730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6688" r="32045" b="8000"/>
          <a:stretch/>
        </p:blipFill>
        <p:spPr>
          <a:xfrm>
            <a:off x="4909656" y="1004587"/>
            <a:ext cx="1310196" cy="2129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6688" r="32045" b="8000"/>
          <a:stretch/>
        </p:blipFill>
        <p:spPr>
          <a:xfrm>
            <a:off x="2788916" y="1004587"/>
            <a:ext cx="1310196" cy="21290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t="6688" r="31100" b="5375"/>
          <a:stretch/>
        </p:blipFill>
        <p:spPr>
          <a:xfrm>
            <a:off x="685116" y="3573016"/>
            <a:ext cx="1366003" cy="22322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6688" r="31100" b="5375"/>
          <a:stretch/>
        </p:blipFill>
        <p:spPr>
          <a:xfrm>
            <a:off x="2735954" y="3607544"/>
            <a:ext cx="1399320" cy="22322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6688" r="32045" b="6688"/>
          <a:stretch/>
        </p:blipFill>
        <p:spPr>
          <a:xfrm>
            <a:off x="7116828" y="1004587"/>
            <a:ext cx="1319056" cy="21764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6688" r="31100" b="5375"/>
          <a:stretch/>
        </p:blipFill>
        <p:spPr>
          <a:xfrm>
            <a:off x="4900872" y="3607544"/>
            <a:ext cx="1399320" cy="22322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6688" r="32045" b="5375"/>
          <a:stretch/>
        </p:blipFill>
        <p:spPr>
          <a:xfrm>
            <a:off x="7020272" y="3573016"/>
            <a:ext cx="1366003" cy="22322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6688" r="31100" b="5375"/>
          <a:stretch/>
        </p:blipFill>
        <p:spPr>
          <a:xfrm>
            <a:off x="611560" y="1004587"/>
            <a:ext cx="1399320" cy="22322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03260" y="3140968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SID030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87824" y="3141220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SID230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20073" y="3140968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SID130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83981" y="3140968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SID530</a:t>
            </a:r>
          </a:p>
        </p:txBody>
      </p:sp>
    </p:spTree>
    <p:extLst>
      <p:ext uri="{BB962C8B-B14F-4D97-AF65-F5344CB8AC3E}">
        <p14:creationId xmlns:p14="http://schemas.microsoft.com/office/powerpoint/2010/main" val="19820458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071700" cy="432048"/>
          </a:xfrm>
        </p:spPr>
        <p:txBody>
          <a:bodyPr/>
          <a:lstStyle/>
          <a:p>
            <a:r>
              <a:rPr lang="lt-LT" sz="2000" dirty="0"/>
              <a:t>Operative c</a:t>
            </a:r>
            <a:r>
              <a:rPr lang="en-US" sz="2000" dirty="0"/>
              <a:t>hair spectrum </a:t>
            </a:r>
            <a:r>
              <a:rPr lang="lt-LT" sz="2000" dirty="0"/>
              <a:t>(black</a:t>
            </a:r>
            <a:r>
              <a:rPr lang="en-US" sz="2000" dirty="0"/>
              <a:t> frame</a:t>
            </a:r>
            <a:r>
              <a:rPr lang="lt-LT" sz="2000" dirty="0"/>
              <a:t>)</a:t>
            </a:r>
            <a:endParaRPr lang="en-US" sz="2000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71163" y="3152792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solidFill>
                  <a:schemeClr val="bg1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lt-LT" sz="1400" dirty="0">
                <a:solidFill>
                  <a:schemeClr val="bg1"/>
                </a:solidFill>
              </a:rPr>
              <a:t>C</a:t>
            </a:r>
            <a:r>
              <a:rPr lang="en-US" sz="1400" dirty="0">
                <a:solidFill>
                  <a:schemeClr val="bg1"/>
                </a:solidFill>
              </a:rPr>
              <a:t>52</a:t>
            </a:r>
            <a:r>
              <a:rPr lang="lt-LT" sz="1400" dirty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44710" y="3152791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solidFill>
                  <a:schemeClr val="bg1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lt-LT" sz="1400" dirty="0">
                <a:solidFill>
                  <a:schemeClr val="bg1"/>
                </a:solidFill>
              </a:rPr>
              <a:t>C</a:t>
            </a:r>
            <a:r>
              <a:rPr lang="en-US" sz="1400" dirty="0">
                <a:solidFill>
                  <a:schemeClr val="bg1"/>
                </a:solidFill>
              </a:rPr>
              <a:t>73</a:t>
            </a:r>
            <a:r>
              <a:rPr lang="lt-LT" sz="1400" dirty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5857527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solidFill>
                  <a:schemeClr val="bg1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lt-LT" sz="1400" dirty="0">
                <a:solidFill>
                  <a:schemeClr val="bg1"/>
                </a:solidFill>
              </a:rPr>
              <a:t>C5</a:t>
            </a: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lt-LT" sz="1400" dirty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9832" y="5857527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solidFill>
                  <a:schemeClr val="bg1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lt-LT" sz="1400" dirty="0">
                <a:solidFill>
                  <a:schemeClr val="bg1"/>
                </a:solidFill>
              </a:rPr>
              <a:t>C6</a:t>
            </a: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lt-LT" sz="1400" dirty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0072" y="5857527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solidFill>
                  <a:schemeClr val="bg1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lt-LT" sz="1400" dirty="0">
                <a:solidFill>
                  <a:schemeClr val="bg1"/>
                </a:solidFill>
              </a:rPr>
              <a:t>C</a:t>
            </a:r>
            <a:r>
              <a:rPr lang="en-US" sz="1400" dirty="0">
                <a:solidFill>
                  <a:schemeClr val="bg1"/>
                </a:solidFill>
              </a:rPr>
              <a:t>830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80312" y="5857527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</a:t>
            </a:r>
            <a:r>
              <a:rPr lang="lt-LT" sz="1400" dirty="0">
                <a:solidFill>
                  <a:schemeClr val="bg1"/>
                </a:solidFill>
              </a:rPr>
              <a:t>C</a:t>
            </a:r>
            <a:r>
              <a:rPr lang="en-US" sz="1400" dirty="0">
                <a:solidFill>
                  <a:schemeClr val="bg1"/>
                </a:solidFill>
              </a:rPr>
              <a:t>93</a:t>
            </a:r>
            <a:r>
              <a:rPr lang="lt-LT" sz="1400" dirty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3140968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SIC220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87825" y="3140968"/>
            <a:ext cx="79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SIC430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8000" r="26375" b="1438"/>
          <a:stretch/>
        </p:blipFill>
        <p:spPr>
          <a:xfrm>
            <a:off x="7057288" y="3715846"/>
            <a:ext cx="1518363" cy="2138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8000" r="27320" b="6688"/>
          <a:stretch/>
        </p:blipFill>
        <p:spPr>
          <a:xfrm>
            <a:off x="509868" y="1039977"/>
            <a:ext cx="1541852" cy="20879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9313" r="27320" b="5664"/>
          <a:stretch/>
        </p:blipFill>
        <p:spPr>
          <a:xfrm>
            <a:off x="2615920" y="1046206"/>
            <a:ext cx="1524032" cy="21005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9313" r="27320" b="2750"/>
          <a:stretch/>
        </p:blipFill>
        <p:spPr>
          <a:xfrm>
            <a:off x="4780198" y="1043236"/>
            <a:ext cx="1527526" cy="21321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8000" r="27320" b="1438"/>
          <a:stretch/>
        </p:blipFill>
        <p:spPr>
          <a:xfrm>
            <a:off x="660039" y="3717032"/>
            <a:ext cx="1463689" cy="21488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9313" r="27320" b="2750"/>
          <a:stretch/>
        </p:blipFill>
        <p:spPr>
          <a:xfrm>
            <a:off x="2732651" y="3740396"/>
            <a:ext cx="1479309" cy="20648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8000" r="27320" b="5375"/>
          <a:stretch/>
        </p:blipFill>
        <p:spPr>
          <a:xfrm>
            <a:off x="6964081" y="1043236"/>
            <a:ext cx="1473125" cy="20686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8000" r="27320" b="2751"/>
          <a:stretch/>
        </p:blipFill>
        <p:spPr>
          <a:xfrm>
            <a:off x="4879166" y="3726266"/>
            <a:ext cx="1451895" cy="21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638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071700" cy="432048"/>
          </a:xfrm>
        </p:spPr>
        <p:txBody>
          <a:bodyPr/>
          <a:lstStyle/>
          <a:p>
            <a:r>
              <a:rPr lang="lt-LT" sz="2000" dirty="0"/>
              <a:t>Operative c</a:t>
            </a:r>
            <a:r>
              <a:rPr lang="en-US" sz="2000" dirty="0"/>
              <a:t>hair spectrum </a:t>
            </a:r>
            <a:r>
              <a:rPr lang="lt-LT" sz="2000" dirty="0"/>
              <a:t>(</a:t>
            </a:r>
            <a:r>
              <a:rPr lang="en-US" sz="2000" dirty="0"/>
              <a:t>white frame</a:t>
            </a:r>
            <a:r>
              <a:rPr lang="lt-LT" sz="2000" dirty="0"/>
              <a:t>)</a:t>
            </a:r>
            <a:endParaRPr lang="en-US" sz="2000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764704"/>
            <a:ext cx="9144000" cy="542034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99592" y="3125087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620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08358" y="3140968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720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20072" y="3140720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030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44308" y="3140720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130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71600" y="5877273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820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31840" y="5877273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920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20072" y="5883419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23</a:t>
            </a:r>
            <a:r>
              <a:rPr lang="lt-LT" sz="1400" dirty="0"/>
              <a:t>0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7393619" y="5877272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S</a:t>
            </a:r>
            <a:r>
              <a:rPr lang="en-US" sz="1400" dirty="0"/>
              <a:t>I</a:t>
            </a:r>
            <a:r>
              <a:rPr lang="lt-LT" sz="1400" dirty="0"/>
              <a:t>C</a:t>
            </a:r>
            <a:r>
              <a:rPr lang="en-US" sz="1400" dirty="0"/>
              <a:t>330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06" y="3522856"/>
            <a:ext cx="1699560" cy="23482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58" y="3496676"/>
            <a:ext cx="1727406" cy="23867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1663257" cy="22981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2" y="3627564"/>
            <a:ext cx="1632675" cy="22558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91" y="951711"/>
            <a:ext cx="1650994" cy="22811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" y="981497"/>
            <a:ext cx="1615033" cy="22314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86" y="951711"/>
            <a:ext cx="1669982" cy="230740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47" y="981497"/>
            <a:ext cx="1648425" cy="22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292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4008" y="1913610"/>
            <a:ext cx="20819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600029"/>
              </a:buClr>
              <a:defRPr/>
            </a:pPr>
            <a:r>
              <a:rPr lang="en-US" dirty="0"/>
              <a:t>Height adjustable armrests</a:t>
            </a:r>
            <a:r>
              <a:rPr lang="lt-LT" dirty="0"/>
              <a:t>, top part is </a:t>
            </a:r>
            <a:r>
              <a:rPr lang="en-US" dirty="0"/>
              <a:t>covered with soft polyurethane</a:t>
            </a:r>
            <a:r>
              <a:rPr lang="lt-LT" dirty="0"/>
              <a:t>. </a:t>
            </a:r>
            <a:r>
              <a:rPr lang="en-US" dirty="0"/>
              <a:t>The top of armrests moving forward or backward. 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7668344" y="1913610"/>
            <a:ext cx="9300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en-US" sz="1400" dirty="0">
                <a:solidFill>
                  <a:schemeClr val="bg1"/>
                </a:solidFill>
              </a:rPr>
              <a:t>Fixed</a:t>
            </a:r>
          </a:p>
          <a:p>
            <a:pPr>
              <a:buClr>
                <a:srgbClr val="600029"/>
              </a:buClr>
              <a:defRPr/>
            </a:pPr>
            <a:r>
              <a:rPr lang="en-US" sz="1400" dirty="0">
                <a:solidFill>
                  <a:schemeClr val="bg1"/>
                </a:solidFill>
              </a:rPr>
              <a:t>plastic</a:t>
            </a:r>
          </a:p>
          <a:p>
            <a:pPr>
              <a:buClr>
                <a:srgbClr val="600029"/>
              </a:buClr>
              <a:defRPr/>
            </a:pPr>
            <a:r>
              <a:rPr lang="en-US" sz="1400" dirty="0">
                <a:solidFill>
                  <a:schemeClr val="bg1"/>
                </a:solidFill>
              </a:rPr>
              <a:t>armrests</a:t>
            </a:r>
            <a:r>
              <a:rPr lang="lt-LT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071700" cy="432048"/>
          </a:xfrm>
        </p:spPr>
        <p:txBody>
          <a:bodyPr/>
          <a:lstStyle/>
          <a:p>
            <a:r>
              <a:rPr lang="en-US" sz="2000" dirty="0"/>
              <a:t>Options</a:t>
            </a:r>
            <a:r>
              <a:rPr lang="lt-LT" sz="2000" dirty="0"/>
              <a:t> </a:t>
            </a:r>
            <a:endParaRPr lang="en-US" sz="2000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5501" y="3220787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SZZ00</a:t>
            </a:r>
            <a:r>
              <a:rPr lang="lt-LT" sz="1200" b="1" dirty="0">
                <a:solidFill>
                  <a:schemeClr val="bg1"/>
                </a:solidFill>
              </a:rPr>
              <a:t>0</a:t>
            </a:r>
            <a:r>
              <a:rPr lang="en-US" sz="1200" b="1" dirty="0">
                <a:solidFill>
                  <a:schemeClr val="bg1"/>
                </a:solidFill>
              </a:rPr>
              <a:t>-A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3966" y="3220787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SZZ10</a:t>
            </a:r>
            <a:r>
              <a:rPr lang="lt-LT" sz="1200" b="1" dirty="0">
                <a:solidFill>
                  <a:schemeClr val="bg1"/>
                </a:solidFill>
              </a:rPr>
              <a:t>1</a:t>
            </a:r>
            <a:r>
              <a:rPr lang="en-US" sz="1200" b="1" dirty="0">
                <a:solidFill>
                  <a:schemeClr val="bg1"/>
                </a:solidFill>
              </a:rPr>
              <a:t>-A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8000" r="24800" b="6251"/>
          <a:stretch/>
        </p:blipFill>
        <p:spPr>
          <a:xfrm>
            <a:off x="6732240" y="1893684"/>
            <a:ext cx="932859" cy="1172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3540" b="2750"/>
          <a:stretch/>
        </p:blipFill>
        <p:spPr>
          <a:xfrm>
            <a:off x="3707904" y="1807206"/>
            <a:ext cx="928525" cy="1258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15001" r="24800" b="20251"/>
          <a:stretch/>
        </p:blipFill>
        <p:spPr>
          <a:xfrm>
            <a:off x="416371" y="4220964"/>
            <a:ext cx="1134091" cy="10759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61227" y="4359680"/>
            <a:ext cx="1470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en-US" sz="1400" dirty="0">
                <a:solidFill>
                  <a:schemeClr val="bg1"/>
                </a:solidFill>
              </a:rPr>
              <a:t>Height adjustable armrests.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552" y="5451144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SZZ</a:t>
            </a:r>
            <a:r>
              <a:rPr lang="lt-LT" sz="1200" b="1" dirty="0">
                <a:solidFill>
                  <a:schemeClr val="bg1"/>
                </a:solidFill>
              </a:rPr>
              <a:t>1</a:t>
            </a:r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lt-LT" sz="1200" b="1" dirty="0">
                <a:solidFill>
                  <a:schemeClr val="bg1"/>
                </a:solidFill>
              </a:rPr>
              <a:t>0</a:t>
            </a:r>
            <a:r>
              <a:rPr lang="en-US" sz="1200" b="1" dirty="0">
                <a:solidFill>
                  <a:schemeClr val="bg1"/>
                </a:solidFill>
              </a:rPr>
              <a:t>-A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78860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Choose from 6 types of armrests: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13555" y="4409261"/>
            <a:ext cx="1470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en-US" sz="1400" dirty="0">
                <a:solidFill>
                  <a:schemeClr val="bg1"/>
                </a:solidFill>
              </a:rPr>
              <a:t>Height adjustable armrests.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70797" y="5451144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SZZ</a:t>
            </a:r>
            <a:r>
              <a:rPr lang="lt-LT" sz="1200" b="1" dirty="0">
                <a:solidFill>
                  <a:schemeClr val="bg1"/>
                </a:solidFill>
              </a:rPr>
              <a:t>1</a:t>
            </a:r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lt-LT" sz="1200" b="1" dirty="0">
                <a:solidFill>
                  <a:schemeClr val="bg1"/>
                </a:solidFill>
              </a:rPr>
              <a:t>0</a:t>
            </a:r>
            <a:r>
              <a:rPr lang="en-US" sz="1200" b="1" dirty="0">
                <a:solidFill>
                  <a:schemeClr val="bg1"/>
                </a:solidFill>
              </a:rPr>
              <a:t>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11937" r="22596" b="9313"/>
          <a:stretch/>
        </p:blipFill>
        <p:spPr>
          <a:xfrm>
            <a:off x="360219" y="1769594"/>
            <a:ext cx="1043429" cy="1227564"/>
          </a:xfrm>
          <a:prstGeom prst="rect">
            <a:avLst/>
          </a:prstGeom>
        </p:spPr>
      </p:pic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424368" y="1412776"/>
            <a:ext cx="221152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8EAA16"/>
              </a:buClr>
            </a:pPr>
            <a:r>
              <a:rPr lang="en-US" dirty="0"/>
              <a:t>2D (two directions) </a:t>
            </a:r>
            <a:r>
              <a:rPr lang="lt-LT" dirty="0"/>
              <a:t>armrests</a:t>
            </a:r>
            <a:r>
              <a:rPr lang="en-US" dirty="0"/>
              <a:t> are adjustable in height, the upper part coated with a </a:t>
            </a:r>
            <a:r>
              <a:rPr lang="lt-LT" dirty="0"/>
              <a:t>PU (polyurethane) pad</a:t>
            </a:r>
            <a:r>
              <a:rPr lang="en-US" dirty="0"/>
              <a:t>,</a:t>
            </a:r>
            <a:r>
              <a:rPr lang="lt-LT" dirty="0"/>
              <a:t> soft touch.</a:t>
            </a:r>
            <a:r>
              <a:rPr lang="en-US" dirty="0"/>
              <a:t> The top of armrests moving forward or backward. The lower part is made of </a:t>
            </a:r>
            <a:r>
              <a:rPr lang="lt-LT" dirty="0"/>
              <a:t>polished aluminium</a:t>
            </a:r>
            <a:r>
              <a:rPr lang="en-US" dirty="0"/>
              <a:t>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001" y="3220787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SZZ103-A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1520" y="1412776"/>
            <a:ext cx="3384376" cy="222748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3635896" y="1418075"/>
            <a:ext cx="3024336" cy="222372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660232" y="1412776"/>
            <a:ext cx="2160239" cy="222748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251520" y="3859488"/>
            <a:ext cx="2952328" cy="215857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 flipV="1">
            <a:off x="3203848" y="3861231"/>
            <a:ext cx="2736304" cy="215494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10625" r="22597" b="25418"/>
          <a:stretch/>
        </p:blipFill>
        <p:spPr>
          <a:xfrm>
            <a:off x="3347864" y="4149080"/>
            <a:ext cx="1267290" cy="12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631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176538" y="1693350"/>
            <a:ext cx="2643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8EAA16"/>
              </a:buClr>
              <a:defRPr/>
            </a:pPr>
            <a:r>
              <a:rPr lang="en-US" sz="1600" dirty="0"/>
              <a:t>Plastic base with fiberglass ø 680 mm.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123728" y="1727199"/>
            <a:ext cx="2355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8EAA16"/>
              </a:buClr>
            </a:pPr>
            <a:r>
              <a:rPr lang="en-US" sz="1600" dirty="0"/>
              <a:t>Polished aluminum base ø 680 mm.</a:t>
            </a: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7"/>
          <a:stretch>
            <a:fillRect/>
          </a:stretch>
        </p:blipFill>
        <p:spPr bwMode="auto">
          <a:xfrm>
            <a:off x="4523795" y="1556792"/>
            <a:ext cx="1704389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4"/>
          <a:stretch>
            <a:fillRect/>
          </a:stretch>
        </p:blipFill>
        <p:spPr bwMode="auto">
          <a:xfrm>
            <a:off x="275725" y="1556792"/>
            <a:ext cx="1703987" cy="10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4215" y="4269581"/>
            <a:ext cx="2699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8EAA16"/>
              </a:buClr>
            </a:pPr>
            <a:r>
              <a:rPr lang="lt-LT" sz="1600" dirty="0"/>
              <a:t>Castors covered with rubber for </a:t>
            </a:r>
            <a:r>
              <a:rPr lang="en-US" sz="1600" dirty="0"/>
              <a:t>hard floors, ø65mm. 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084168" y="4265039"/>
            <a:ext cx="2592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8EAA16"/>
              </a:buClr>
            </a:pPr>
            <a:r>
              <a:rPr lang="lt-LT" sz="1600" dirty="0"/>
              <a:t>Plastic castors for soft floors</a:t>
            </a:r>
            <a:r>
              <a:rPr lang="en-US" sz="1600" dirty="0"/>
              <a:t>,</a:t>
            </a:r>
            <a:r>
              <a:rPr lang="lt-LT" sz="1600" dirty="0"/>
              <a:t> </a:t>
            </a:r>
            <a:r>
              <a:rPr lang="en-US" sz="1600" dirty="0"/>
              <a:t>ø65 mm.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1"/>
          <a:stretch/>
        </p:blipFill>
        <p:spPr>
          <a:xfrm>
            <a:off x="4949485" y="4252471"/>
            <a:ext cx="846651" cy="901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7"/>
          <a:stretch/>
        </p:blipFill>
        <p:spPr>
          <a:xfrm>
            <a:off x="611559" y="4222880"/>
            <a:ext cx="879785" cy="9343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3528" y="34774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Choose from 2 types of castors</a:t>
            </a:r>
            <a:r>
              <a:rPr lang="lt-LT" b="1" dirty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90872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00029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2 types of bases</a:t>
            </a:r>
            <a:r>
              <a:rPr lang="lt-LT" b="1" dirty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071700" cy="432048"/>
          </a:xfrm>
        </p:spPr>
        <p:txBody>
          <a:bodyPr/>
          <a:lstStyle/>
          <a:p>
            <a:r>
              <a:rPr lang="en-US" sz="2000" dirty="0"/>
              <a:t>Options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7956376" y="85807"/>
            <a:ext cx="864096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000" b="0" kern="0" dirty="0"/>
              <a:t>EVA.II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1412776"/>
            <a:ext cx="4320480" cy="151216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4572000" y="1415324"/>
            <a:ext cx="4304791" cy="15096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5725" y="4005064"/>
            <a:ext cx="4320480" cy="151216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4596205" y="4007612"/>
            <a:ext cx="4304791" cy="15096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6272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444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Classic Photo Album</vt:lpstr>
      <vt:lpstr>PowerPoint Presentation</vt:lpstr>
      <vt:lpstr>PowerPoint Presentation</vt:lpstr>
      <vt:lpstr>Operative chair</vt:lpstr>
      <vt:lpstr>Executive chair</vt:lpstr>
      <vt:lpstr>Executive chair spectrum</vt:lpstr>
      <vt:lpstr>Operative chair spectrum (black frame)</vt:lpstr>
      <vt:lpstr>Operative chair spectrum (white frame)</vt:lpstr>
      <vt:lpstr>Options </vt:lpstr>
      <vt:lpstr>Options</vt:lpstr>
      <vt:lpstr>Mechanisms and their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2013-02-06T07:56:09Z</dcterms:created>
  <dcterms:modified xsi:type="dcterms:W3CDTF">2019-02-22T13:57:09Z</dcterms:modified>
</cp:coreProperties>
</file>